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6" r:id="rId6"/>
    <p:sldId id="261" r:id="rId7"/>
    <p:sldId id="259" r:id="rId8"/>
    <p:sldId id="262" r:id="rId9"/>
    <p:sldId id="265" r:id="rId10"/>
    <p:sldId id="267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inleitung" id="{121891B3-8607-406F-86AB-2D2A15E8E43D}">
          <p14:sldIdLst>
            <p14:sldId id="256"/>
            <p14:sldId id="257"/>
            <p14:sldId id="258"/>
          </p14:sldIdLst>
        </p14:section>
        <p14:section name="Hauptteil" id="{55F0032E-9620-41D8-BB58-AE3864E2B543}">
          <p14:sldIdLst>
            <p14:sldId id="260"/>
            <p14:sldId id="266"/>
            <p14:sldId id="261"/>
            <p14:sldId id="259"/>
            <p14:sldId id="262"/>
            <p14:sldId id="265"/>
            <p14:sldId id="267"/>
            <p14:sldId id="263"/>
          </p14:sldIdLst>
        </p14:section>
        <p14:section name="Ende" id="{CCBBB975-4429-4DE4-81F2-65D7C82FF45E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2E42"/>
    <a:srgbClr val="372E2A"/>
    <a:srgbClr val="404040"/>
    <a:srgbClr val="DBE5DC"/>
    <a:srgbClr val="C27338"/>
    <a:srgbClr val="388E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B1A4DC-A870-4CDB-A4BC-D0B832D2149A}" v="5" dt="2022-03-13T10:35:55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Meisetschläger" userId="e29d7ba0e9b8a560" providerId="LiveId" clId="{673C6381-1BD2-4071-B4FD-3DFC31C55C84}"/>
    <pc:docChg chg="custSel modSld">
      <pc:chgData name="Simon Meisetschläger" userId="e29d7ba0e9b8a560" providerId="LiveId" clId="{673C6381-1BD2-4071-B4FD-3DFC31C55C84}" dt="2022-03-13T10:35:55.455" v="4" actId="14100"/>
      <pc:docMkLst>
        <pc:docMk/>
      </pc:docMkLst>
      <pc:sldChg chg="addSp delSp modSp delAnim modAnim">
        <pc:chgData name="Simon Meisetschläger" userId="e29d7ba0e9b8a560" providerId="LiveId" clId="{673C6381-1BD2-4071-B4FD-3DFC31C55C84}" dt="2022-03-13T10:35:55.455" v="4" actId="14100"/>
        <pc:sldMkLst>
          <pc:docMk/>
          <pc:sldMk cId="1735921226" sldId="262"/>
        </pc:sldMkLst>
        <pc:spChg chg="add del mod">
          <ac:chgData name="Simon Meisetschläger" userId="e29d7ba0e9b8a560" providerId="LiveId" clId="{673C6381-1BD2-4071-B4FD-3DFC31C55C84}" dt="2022-03-13T10:35:48.357" v="1"/>
          <ac:spMkLst>
            <pc:docMk/>
            <pc:sldMk cId="1735921226" sldId="262"/>
            <ac:spMk id="4" creationId="{AF895871-0C2F-4B55-B0A5-78F774E9BDF2}"/>
          </ac:spMkLst>
        </pc:spChg>
        <pc:picChg chg="add mod">
          <ac:chgData name="Simon Meisetschläger" userId="e29d7ba0e9b8a560" providerId="LiveId" clId="{673C6381-1BD2-4071-B4FD-3DFC31C55C84}" dt="2022-03-13T10:35:55.455" v="4" actId="14100"/>
          <ac:picMkLst>
            <pc:docMk/>
            <pc:sldMk cId="1735921226" sldId="262"/>
            <ac:picMk id="5" creationId="{7E0E45BA-B356-4AE7-AA7C-1825F29FE3CF}"/>
          </ac:picMkLst>
        </pc:picChg>
        <pc:picChg chg="del">
          <ac:chgData name="Simon Meisetschläger" userId="e29d7ba0e9b8a560" providerId="LiveId" clId="{673C6381-1BD2-4071-B4FD-3DFC31C55C84}" dt="2022-03-13T10:35:30.652" v="0" actId="478"/>
          <ac:picMkLst>
            <pc:docMk/>
            <pc:sldMk cId="1735921226" sldId="262"/>
            <ac:picMk id="6" creationId="{D409CBFF-AF78-4160-BAE1-987DA4F8A89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4316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8143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470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61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375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563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6294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8158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721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9168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3534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BA627-9202-4AB2-9BAC-23D4AA28DAE5}" type="datetimeFigureOut">
              <a:rPr lang="de-DE" smtClean="0"/>
              <a:t>13.03.2022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2A5C3-545E-4FF1-AFCA-B058305734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899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8E3C">
            <a:alpha val="5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373B14-91AF-460D-B798-BADFEB88C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de-DE" sz="5400"/>
              <a:t>Bikele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9259283-7058-4691-B972-F7BADCFEE2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endParaRPr lang="de-DE" sz="200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EBC4FAE-EACC-4E45-BD27-67C9BD687B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26" r="-1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494970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F55FCDC5-40BA-4F07-A3EE-13C284906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50191">
            <a:off x="-433193" y="-4023536"/>
            <a:ext cx="13058387" cy="13532511"/>
          </a:xfrm>
          <a:prstGeom prst="rect">
            <a:avLst/>
          </a:prstGeom>
          <a:noFill/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5B6EA633-5A9D-4388-9F07-464871ABE256}"/>
              </a:ext>
            </a:extLst>
          </p:cNvPr>
          <p:cNvSpPr/>
          <p:nvPr/>
        </p:nvSpPr>
        <p:spPr>
          <a:xfrm>
            <a:off x="-247650" y="-133350"/>
            <a:ext cx="12563475" cy="7324725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5EDCECF-5B6F-474D-BD00-7C0FEABF6154}"/>
              </a:ext>
            </a:extLst>
          </p:cNvPr>
          <p:cNvSpPr/>
          <p:nvPr/>
        </p:nvSpPr>
        <p:spPr>
          <a:xfrm>
            <a:off x="7556201" y="2213913"/>
            <a:ext cx="7200000" cy="7200000"/>
          </a:xfrm>
          <a:prstGeom prst="ellipse">
            <a:avLst/>
          </a:prstGeom>
          <a:solidFill>
            <a:srgbClr val="552E4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E529E25-BD6D-4FD7-8E3E-FE4941CBFC25}"/>
              </a:ext>
            </a:extLst>
          </p:cNvPr>
          <p:cNvSpPr/>
          <p:nvPr/>
        </p:nvSpPr>
        <p:spPr>
          <a:xfrm>
            <a:off x="2156201" y="-2041677"/>
            <a:ext cx="5760000" cy="5760000"/>
          </a:xfrm>
          <a:prstGeom prst="ellipse">
            <a:avLst/>
          </a:prstGeom>
          <a:solidFill>
            <a:srgbClr val="552E4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3B328448-3A7B-4A36-B085-5C6622F9ED09}"/>
              </a:ext>
            </a:extLst>
          </p:cNvPr>
          <p:cNvSpPr/>
          <p:nvPr/>
        </p:nvSpPr>
        <p:spPr>
          <a:xfrm>
            <a:off x="7916201" y="2573913"/>
            <a:ext cx="6480000" cy="648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0F3D9CD9-AAF3-4C7C-BA6C-93CE5CE65F00}"/>
              </a:ext>
            </a:extLst>
          </p:cNvPr>
          <p:cNvSpPr/>
          <p:nvPr/>
        </p:nvSpPr>
        <p:spPr>
          <a:xfrm>
            <a:off x="2516201" y="-1681677"/>
            <a:ext cx="5040000" cy="504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de-DE" dirty="0"/>
          </a:p>
        </p:txBody>
      </p:sp>
      <p:sp>
        <p:nvSpPr>
          <p:cNvPr id="12" name="Inhaltsplatzhalter 4">
            <a:extLst>
              <a:ext uri="{FF2B5EF4-FFF2-40B4-BE49-F238E27FC236}">
                <a16:creationId xmlns:a16="http://schemas.microsoft.com/office/drawing/2014/main" id="{227C439B-7B73-4CEA-9E48-CDB7C776F42E}"/>
              </a:ext>
            </a:extLst>
          </p:cNvPr>
          <p:cNvSpPr txBox="1">
            <a:spLocks/>
          </p:cNvSpPr>
          <p:nvPr/>
        </p:nvSpPr>
        <p:spPr>
          <a:xfrm>
            <a:off x="3721440" y="146171"/>
            <a:ext cx="4181594" cy="278041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500" b="1" dirty="0">
                <a:solidFill>
                  <a:schemeClr val="bg2">
                    <a:lumMod val="25000"/>
                  </a:schemeClr>
                </a:solidFill>
              </a:rPr>
              <a:t>Dem User</a:t>
            </a:r>
          </a:p>
          <a:p>
            <a:pPr>
              <a:buBlip>
                <a:blip r:embed="rId3"/>
              </a:buBlip>
            </a:pPr>
            <a:r>
              <a:rPr lang="de-DE" sz="2200" dirty="0"/>
              <a:t>Mitgestaltung der Stadtentwicklung</a:t>
            </a:r>
          </a:p>
          <a:p>
            <a:pPr>
              <a:buBlip>
                <a:blip r:embed="rId3"/>
              </a:buBlip>
            </a:pPr>
            <a:endParaRPr lang="de-DE" sz="500" dirty="0"/>
          </a:p>
          <a:p>
            <a:pPr>
              <a:buBlip>
                <a:blip r:embed="rId3"/>
              </a:buBlip>
            </a:pPr>
            <a:r>
              <a:rPr lang="de-DE" sz="2200" dirty="0"/>
              <a:t>Community &amp; Herausforderungen</a:t>
            </a:r>
          </a:p>
          <a:p>
            <a:pPr>
              <a:buBlip>
                <a:blip r:embed="rId3"/>
              </a:buBlip>
            </a:pPr>
            <a:endParaRPr lang="de-DE" sz="500" dirty="0"/>
          </a:p>
          <a:p>
            <a:pPr>
              <a:buBlip>
                <a:blip r:embed="rId3"/>
              </a:buBlip>
            </a:pPr>
            <a:r>
              <a:rPr lang="de-DE" sz="2200" dirty="0"/>
              <a:t>Prämien &amp; Gewinne</a:t>
            </a:r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1972BCA0-E702-447C-A880-A25542BB057A}"/>
              </a:ext>
            </a:extLst>
          </p:cNvPr>
          <p:cNvSpPr txBox="1">
            <a:spLocks/>
          </p:cNvSpPr>
          <p:nvPr/>
        </p:nvSpPr>
        <p:spPr>
          <a:xfrm>
            <a:off x="9239242" y="3462137"/>
            <a:ext cx="2878409" cy="314288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400" b="1" dirty="0">
                <a:solidFill>
                  <a:schemeClr val="bg2">
                    <a:lumMod val="25000"/>
                  </a:schemeClr>
                </a:solidFill>
              </a:rPr>
              <a:t>Der</a:t>
            </a:r>
            <a:r>
              <a:rPr lang="de-DE" sz="1600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de-DE" sz="2400" b="1" dirty="0">
                <a:solidFill>
                  <a:schemeClr val="bg2">
                    <a:lumMod val="25000"/>
                  </a:schemeClr>
                </a:solidFill>
              </a:rPr>
              <a:t>Stadt</a:t>
            </a:r>
          </a:p>
          <a:p>
            <a:pPr>
              <a:buBlip>
                <a:blip r:embed="rId3"/>
              </a:buBlip>
            </a:pPr>
            <a:r>
              <a:rPr lang="de-DE" sz="2000" dirty="0"/>
              <a:t>Aktuelle Daten der Verkehrssituation</a:t>
            </a:r>
          </a:p>
          <a:p>
            <a:pPr>
              <a:buBlip>
                <a:blip r:embed="rId3"/>
              </a:buBlip>
            </a:pPr>
            <a:endParaRPr lang="de-DE" sz="1000" dirty="0"/>
          </a:p>
          <a:p>
            <a:pPr>
              <a:buBlip>
                <a:blip r:embed="rId3"/>
              </a:buBlip>
            </a:pPr>
            <a:r>
              <a:rPr lang="de-DE" sz="2000" dirty="0"/>
              <a:t>Einfaches einbeziehen der Bürger*innen</a:t>
            </a:r>
          </a:p>
          <a:p>
            <a:pPr>
              <a:buBlip>
                <a:blip r:embed="rId3"/>
              </a:buBlip>
            </a:pPr>
            <a:endParaRPr lang="de-DE" sz="1000" dirty="0"/>
          </a:p>
          <a:p>
            <a:pPr>
              <a:buBlip>
                <a:blip r:embed="rId3"/>
              </a:buBlip>
            </a:pPr>
            <a:r>
              <a:rPr lang="de-DE" sz="2000" dirty="0"/>
              <a:t>Akzeptanzmessungen möglich</a:t>
            </a:r>
          </a:p>
        </p:txBody>
      </p:sp>
      <p:sp>
        <p:nvSpPr>
          <p:cNvPr id="16" name="Titel 1">
            <a:extLst>
              <a:ext uri="{FF2B5EF4-FFF2-40B4-BE49-F238E27FC236}">
                <a16:creationId xmlns:a16="http://schemas.microsoft.com/office/drawing/2014/main" id="{E93A53D5-6186-445A-9EA4-07DF0F98DCCF}"/>
              </a:ext>
            </a:extLst>
          </p:cNvPr>
          <p:cNvSpPr txBox="1">
            <a:spLocks/>
          </p:cNvSpPr>
          <p:nvPr/>
        </p:nvSpPr>
        <p:spPr>
          <a:xfrm>
            <a:off x="813602" y="4460128"/>
            <a:ext cx="6053558" cy="242477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chemeClr val="accent1">
                    <a:lumMod val="50000"/>
                  </a:schemeClr>
                </a:solidFill>
              </a:rPr>
              <a:t>Was bieten wir?</a:t>
            </a:r>
          </a:p>
        </p:txBody>
      </p:sp>
    </p:spTree>
    <p:extLst>
      <p:ext uri="{BB962C8B-B14F-4D97-AF65-F5344CB8AC3E}">
        <p14:creationId xmlns:p14="http://schemas.microsoft.com/office/powerpoint/2010/main" val="1941315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FD2B106-31C7-446F-B4D3-C9EE8CEB5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ln w="0">
            <a:noFill/>
            <a:prstDash val="solid"/>
            <a:round/>
            <a:headEnd/>
            <a:tailEnd/>
          </a:ln>
        </p:spPr>
        <p:txBody>
          <a:bodyPr rtlCol="0" anchor="ctr"/>
          <a:lstStyle/>
          <a:p>
            <a:pPr algn="ctr" defTabSz="457200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7678B8-0AAC-460B-8CDB-C43156BBA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>
              <a:lumMod val="50000"/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rtlCol="0" anchor="ctr"/>
          <a:lstStyle/>
          <a:p>
            <a:pPr algn="ctr" defTabSz="4572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41DFA-6285-4BC4-AFF0-7AAA30BB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6761" y="643468"/>
            <a:ext cx="5735446" cy="4242858"/>
          </a:xfrm>
        </p:spPr>
        <p:txBody>
          <a:bodyPr anchor="b">
            <a:normAutofit/>
          </a:bodyPr>
          <a:lstStyle/>
          <a:p>
            <a:pPr algn="l"/>
            <a:r>
              <a:rPr lang="de-DE" sz="7500" dirty="0" err="1"/>
              <a:t>Rewards</a:t>
            </a:r>
            <a:endParaRPr lang="de-DE" sz="7500" dirty="0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7C15D8D4-7942-41FC-8B33-1060B7E7F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761" y="5019676"/>
            <a:ext cx="5735446" cy="1066799"/>
          </a:xfrm>
        </p:spPr>
        <p:txBody>
          <a:bodyPr>
            <a:normAutofit/>
          </a:bodyPr>
          <a:lstStyle/>
          <a:p>
            <a:pPr algn="l"/>
            <a:endParaRPr lang="de-DE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1F0D9B0E-E48B-450C-9134-0435D96D0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02207" y="61344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7802BF0-0331-49E6-9343-B0E42D4AA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675" y="1569212"/>
            <a:ext cx="3317691" cy="331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510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31A0FCE2-A7C8-4E9B-A37E-E2437AA22D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22363"/>
            <a:ext cx="2257425" cy="4605338"/>
          </a:xfrm>
          <a:prstGeom prst="rect">
            <a:avLst/>
          </a:prstGeom>
        </p:spPr>
      </p:pic>
      <p:pic>
        <p:nvPicPr>
          <p:cNvPr id="7" name="Inhaltsplatzhalter 6" descr="Ein Bild, das Text, Monitor, iPod, schließen enthält.&#10;&#10;Automatisch generierte Beschreibung">
            <a:extLst>
              <a:ext uri="{FF2B5EF4-FFF2-40B4-BE49-F238E27FC236}">
                <a16:creationId xmlns:a16="http://schemas.microsoft.com/office/drawing/2014/main" id="{BA304F60-0AB7-45BC-A45B-F28B1B2630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4" r="1" b="1496"/>
          <a:stretch/>
        </p:blipFill>
        <p:spPr>
          <a:xfrm>
            <a:off x="6351588" y="1122363"/>
            <a:ext cx="2473325" cy="4605338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3" name="Inhaltsplatzhalter 12" descr="Ein Bild, das Text, Monitor, Elektronik, Mobiltelefon enthält.&#10;&#10;Automatisch generierte Beschreibung">
            <a:extLst>
              <a:ext uri="{FF2B5EF4-FFF2-40B4-BE49-F238E27FC236}">
                <a16:creationId xmlns:a16="http://schemas.microsoft.com/office/drawing/2014/main" id="{C4B3BDAB-06C7-4509-BA85-80B82B3C4C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475" y="1122363"/>
            <a:ext cx="2344738" cy="4605338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A3405F8-78A0-4A51-9A73-9AC4F6B05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Gestalte deine Stadt mit Bikele</a:t>
            </a:r>
          </a:p>
        </p:txBody>
      </p:sp>
    </p:spTree>
    <p:extLst>
      <p:ext uri="{BB962C8B-B14F-4D97-AF65-F5344CB8AC3E}">
        <p14:creationId xmlns:p14="http://schemas.microsoft.com/office/powerpoint/2010/main" val="1690745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194A7BB-3A9E-402B-AF9F-FA25F709A413}"/>
              </a:ext>
            </a:extLst>
          </p:cNvPr>
          <p:cNvSpPr/>
          <p:nvPr/>
        </p:nvSpPr>
        <p:spPr>
          <a:xfrm>
            <a:off x="647700" y="3378200"/>
            <a:ext cx="8959850" cy="1873250"/>
          </a:xfrm>
          <a:prstGeom prst="rect">
            <a:avLst/>
          </a:prstGeom>
          <a:solidFill>
            <a:schemeClr val="lt1">
              <a:alpha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E38EBB9-7BDA-4AF0-8DEA-5E1399B1A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286" y="3429000"/>
            <a:ext cx="8572714" cy="1657457"/>
          </a:xfrm>
        </p:spPr>
        <p:txBody>
          <a:bodyPr>
            <a:normAutofit fontScale="90000"/>
          </a:bodyPr>
          <a:lstStyle/>
          <a:p>
            <a:r>
              <a:rPr lang="de-DE" b="1" dirty="0">
                <a:solidFill>
                  <a:srgbClr val="FF0000"/>
                </a:solidFill>
              </a:rPr>
              <a:t>Alle 5 Minuten hat ein Fahrradfahrer einen Unfall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5BE4045-A38C-4805-A6B8-3D264698A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1276" y="6177194"/>
            <a:ext cx="10515600" cy="1500187"/>
          </a:xfrm>
        </p:spPr>
        <p:txBody>
          <a:bodyPr>
            <a:normAutofit/>
          </a:bodyPr>
          <a:lstStyle/>
          <a:p>
            <a:r>
              <a:rPr lang="de-DE" sz="1600" dirty="0">
                <a:solidFill>
                  <a:schemeClr val="bg2">
                    <a:lumMod val="25000"/>
                  </a:schemeClr>
                </a:solidFill>
              </a:rPr>
              <a:t>https://www.destatis.de/DE/Themen/Gesellschaft-Umwelt/Verkehrsunfaelle/Tabellen/unfallbeteiligung-personenschaden.html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E778683-3587-4BAB-9494-09E3D185916A}"/>
              </a:ext>
            </a:extLst>
          </p:cNvPr>
          <p:cNvSpPr txBox="1"/>
          <p:nvPr/>
        </p:nvSpPr>
        <p:spPr>
          <a:xfrm rot="16200000">
            <a:off x="7964309" y="2532679"/>
            <a:ext cx="79959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bg2">
                    <a:lumMod val="25000"/>
                  </a:schemeClr>
                </a:solidFill>
              </a:rPr>
              <a:t>https://media.tag24.de/951x634/h/n/hnshwan4x7sp1luxaw1ummapsvmijbz7.jpg</a:t>
            </a:r>
          </a:p>
        </p:txBody>
      </p:sp>
    </p:spTree>
    <p:extLst>
      <p:ext uri="{BB962C8B-B14F-4D97-AF65-F5344CB8AC3E}">
        <p14:creationId xmlns:p14="http://schemas.microsoft.com/office/powerpoint/2010/main" val="3267526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45F2B3AD-6F08-445A-9FBD-A17CE59EEE5A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50191">
            <a:off x="652005" y="-2810341"/>
            <a:ext cx="11752288" cy="1175228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FB5CDC1-DB0E-4EEA-98F7-4E16B2A2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Globales Problem – </a:t>
            </a:r>
            <a:br>
              <a:rPr lang="de-DE" b="1" dirty="0"/>
            </a:br>
            <a:r>
              <a:rPr lang="de-DE" b="1" dirty="0"/>
              <a:t>Lokale Lösungen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3197AFF-B504-47BB-BEB6-7E2EB2B9BC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0452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alphaModFix amt="4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40A6741A-DA12-4621-8310-56474166D89B}"/>
              </a:ext>
            </a:extLst>
          </p:cNvPr>
          <p:cNvSpPr/>
          <p:nvPr/>
        </p:nvSpPr>
        <p:spPr>
          <a:xfrm>
            <a:off x="540000" y="540000"/>
            <a:ext cx="11113200" cy="5778000"/>
          </a:xfrm>
          <a:prstGeom prst="rect">
            <a:avLst/>
          </a:prstGeom>
          <a:solidFill>
            <a:schemeClr val="lt1">
              <a:alpha val="68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F3F8A06-ACA1-4D46-8A0F-EE10E76E2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/>
              <a:t>Karlsruher Lösung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648297D-2139-4486-AC4F-AF6088665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200" b="1">
                <a:solidFill>
                  <a:schemeClr val="tx1">
                    <a:lumMod val="95000"/>
                    <a:lumOff val="5000"/>
                  </a:schemeClr>
                </a:solidFill>
              </a:rPr>
              <a:t>Sonnige Aussichten für Radfahrende*</a:t>
            </a:r>
          </a:p>
          <a:p>
            <a:pPr lvl="1"/>
            <a:r>
              <a:rPr lang="de-DE" sz="2800" b="1">
                <a:solidFill>
                  <a:schemeClr val="tx1">
                    <a:lumMod val="95000"/>
                    <a:lumOff val="5000"/>
                  </a:schemeClr>
                </a:solidFill>
              </a:rPr>
              <a:t> Errichtung von </a:t>
            </a:r>
            <a:r>
              <a:rPr lang="de-DE" sz="2800" b="1">
                <a:solidFill>
                  <a:srgbClr val="00B050"/>
                </a:solidFill>
              </a:rPr>
              <a:t>Radwegelinien</a:t>
            </a:r>
          </a:p>
          <a:p>
            <a:pPr marL="457200" lvl="1" indent="0">
              <a:buNone/>
            </a:pPr>
            <a:endParaRPr lang="de-DE" sz="2800" b="1">
              <a:solidFill>
                <a:srgbClr val="00B050"/>
              </a:solidFill>
            </a:endParaRPr>
          </a:p>
          <a:p>
            <a:pPr lvl="1"/>
            <a:r>
              <a:rPr lang="de-DE" sz="2800" b="1">
                <a:solidFill>
                  <a:schemeClr val="tx1">
                    <a:lumMod val="95000"/>
                    <a:lumOff val="5000"/>
                  </a:schemeClr>
                </a:solidFill>
              </a:rPr>
              <a:t> Einrichtung von </a:t>
            </a:r>
            <a:r>
              <a:rPr lang="de-DE" sz="2800" b="1">
                <a:solidFill>
                  <a:srgbClr val="00B050"/>
                </a:solidFill>
              </a:rPr>
              <a:t>Haltestellen</a:t>
            </a:r>
            <a:r>
              <a:rPr lang="de-DE" sz="2800" b="1">
                <a:solidFill>
                  <a:schemeClr val="tx1">
                    <a:lumMod val="95000"/>
                    <a:lumOff val="5000"/>
                  </a:schemeClr>
                </a:solidFill>
              </a:rPr>
              <a:t> an Knotenpunkten</a:t>
            </a:r>
          </a:p>
          <a:p>
            <a:pPr lvl="2"/>
            <a:r>
              <a:rPr lang="de-DE" sz="2400" b="1">
                <a:solidFill>
                  <a:schemeClr val="tx1">
                    <a:lumMod val="95000"/>
                    <a:lumOff val="5000"/>
                  </a:schemeClr>
                </a:solidFill>
              </a:rPr>
              <a:t>Beinhalten Ladestationen, Stadtpläne, Reparatursets, etc.</a:t>
            </a:r>
          </a:p>
          <a:p>
            <a:pPr marL="914400" lvl="2" indent="0">
              <a:buNone/>
            </a:pPr>
            <a:endParaRPr lang="de-DE" sz="2400" b="1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r>
              <a:rPr lang="de-DE" sz="3200" b="1"/>
              <a:t> </a:t>
            </a:r>
            <a:r>
              <a:rPr lang="de-DE" sz="3200" b="1">
                <a:solidFill>
                  <a:srgbClr val="00B050"/>
                </a:solidFill>
              </a:rPr>
              <a:t>Grüne Welle</a:t>
            </a:r>
            <a:r>
              <a:rPr lang="de-DE" sz="3200" b="1">
                <a:solidFill>
                  <a:schemeClr val="tx1">
                    <a:lumMod val="95000"/>
                    <a:lumOff val="5000"/>
                  </a:schemeClr>
                </a:solidFill>
              </a:rPr>
              <a:t> für Radfahrende</a:t>
            </a:r>
          </a:p>
          <a:p>
            <a:pPr lvl="2"/>
            <a:endParaRPr lang="de-DE" sz="2400" b="1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lvl="1"/>
            <a:endParaRPr lang="de-DE" sz="2800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B2C4F8-1DAC-48A8-9F86-6A4F6D7F5454}"/>
              </a:ext>
            </a:extLst>
          </p:cNvPr>
          <p:cNvSpPr txBox="1"/>
          <p:nvPr/>
        </p:nvSpPr>
        <p:spPr>
          <a:xfrm>
            <a:off x="838200" y="6400800"/>
            <a:ext cx="107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*https://web1.karlsruhe.de/ris/oparl/bodies/0001/downloadfiles/00635456.pdf</a:t>
            </a:r>
          </a:p>
        </p:txBody>
      </p:sp>
    </p:spTree>
    <p:extLst>
      <p:ext uri="{BB962C8B-B14F-4D97-AF65-F5344CB8AC3E}">
        <p14:creationId xmlns:p14="http://schemas.microsoft.com/office/powerpoint/2010/main" val="3476868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40A6741A-DA12-4621-8310-56474166D89B}"/>
              </a:ext>
            </a:extLst>
          </p:cNvPr>
          <p:cNvSpPr/>
          <p:nvPr/>
        </p:nvSpPr>
        <p:spPr>
          <a:xfrm>
            <a:off x="540000" y="540000"/>
            <a:ext cx="11113200" cy="5778000"/>
          </a:xfrm>
          <a:prstGeom prst="rect">
            <a:avLst/>
          </a:prstGeom>
          <a:solidFill>
            <a:schemeClr val="lt1">
              <a:alpha val="68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F3F8A06-ACA1-4D46-8A0F-EE10E76E2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Karlsruher Vision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648297D-2139-4486-AC4F-AF608866519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e-DE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Errichtung von </a:t>
            </a:r>
            <a:r>
              <a:rPr lang="de-DE" sz="2400" b="1" dirty="0">
                <a:solidFill>
                  <a:srgbClr val="388E3C"/>
                </a:solidFill>
              </a:rPr>
              <a:t>Fahrradhauptstraßen</a:t>
            </a:r>
          </a:p>
          <a:p>
            <a:pPr marL="0" indent="0">
              <a:buNone/>
            </a:pPr>
            <a:endParaRPr lang="de-DE" sz="2400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45B234-CF4B-4B2C-8F0F-2C125479D5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de-DE" sz="2400" b="1" dirty="0"/>
              <a:t>Infrastruktur in Form von </a:t>
            </a:r>
            <a:r>
              <a:rPr lang="de-DE" sz="2400" b="1" dirty="0">
                <a:solidFill>
                  <a:srgbClr val="388E3C"/>
                </a:solidFill>
              </a:rPr>
              <a:t>Haltestellen</a:t>
            </a:r>
          </a:p>
          <a:p>
            <a:pPr marL="0" indent="0">
              <a:buNone/>
            </a:pPr>
            <a:endParaRPr lang="de-DE" sz="2400" b="1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B2C4F8-1DAC-48A8-9F86-6A4F6D7F5454}"/>
              </a:ext>
            </a:extLst>
          </p:cNvPr>
          <p:cNvSpPr txBox="1"/>
          <p:nvPr/>
        </p:nvSpPr>
        <p:spPr>
          <a:xfrm>
            <a:off x="838200" y="6400800"/>
            <a:ext cx="107613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500" dirty="0">
                <a:solidFill>
                  <a:schemeClr val="bg2">
                    <a:lumMod val="25000"/>
                  </a:schemeClr>
                </a:solidFill>
              </a:rPr>
              <a:t>*https://web1.karlsruhe.de/ris/oparl/bodies/0001/downloadfiles/00635456.pdf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D40BF0C-B139-4D46-B6A2-BA3EAEA008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891" y="2477262"/>
            <a:ext cx="4308217" cy="3048063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BC778F7-006D-41CD-A498-832DCD18E9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45" y="2477262"/>
            <a:ext cx="4569863" cy="304806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DC2EC81F-7EF8-4029-9664-D9FF3C93C87C}"/>
              </a:ext>
            </a:extLst>
          </p:cNvPr>
          <p:cNvSpPr txBox="1"/>
          <p:nvPr/>
        </p:nvSpPr>
        <p:spPr>
          <a:xfrm>
            <a:off x="6757858" y="5481812"/>
            <a:ext cx="43116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bg2">
                    <a:lumMod val="25000"/>
                  </a:schemeClr>
                </a:solidFill>
              </a:rPr>
              <a:t>https://www.grenoblealpesmetropole.fr/416-chronovelo.htm</a:t>
            </a:r>
          </a:p>
        </p:txBody>
      </p:sp>
    </p:spTree>
    <p:extLst>
      <p:ext uri="{BB962C8B-B14F-4D97-AF65-F5344CB8AC3E}">
        <p14:creationId xmlns:p14="http://schemas.microsoft.com/office/powerpoint/2010/main" val="3162632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4F4398-DFD0-4F88-9E9E-F0BC961C71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Wie findet man geeignete Orte?</a:t>
            </a:r>
          </a:p>
        </p:txBody>
      </p:sp>
    </p:spTree>
    <p:extLst>
      <p:ext uri="{BB962C8B-B14F-4D97-AF65-F5344CB8AC3E}">
        <p14:creationId xmlns:p14="http://schemas.microsoft.com/office/powerpoint/2010/main" val="1778688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nhaltsplatzhalter 12" descr="Ein Bild, das Karte enthält.&#10;&#10;Automatisch generierte Beschreibung">
            <a:extLst>
              <a:ext uri="{FF2B5EF4-FFF2-40B4-BE49-F238E27FC236}">
                <a16:creationId xmlns:a16="http://schemas.microsoft.com/office/drawing/2014/main" id="{041913FA-27B5-4AE8-B2A0-62B79F0062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08"/>
          <a:stretch/>
        </p:blipFill>
        <p:spPr>
          <a:xfrm>
            <a:off x="-5" y="-30"/>
            <a:ext cx="12192000" cy="6855958"/>
          </a:xfrm>
          <a:prstGeom prst="rect">
            <a:avLst/>
          </a:prstGeom>
          <a:solidFill>
            <a:srgbClr val="388E3C">
              <a:alpha val="98000"/>
            </a:srgbClr>
          </a:solidFill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5C4D5A-7705-4294-973A-01DA08DFD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 b="1">
                <a:solidFill>
                  <a:schemeClr val="tx1">
                    <a:lumMod val="85000"/>
                    <a:lumOff val="15000"/>
                  </a:schemeClr>
                </a:solidFill>
              </a:rPr>
              <a:t>Bewohner fragen!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2700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52B131-0668-405B-9662-E788B8BAB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vidoe_komprimiert">
            <a:hlinkClick r:id="" action="ppaction://media"/>
            <a:extLst>
              <a:ext uri="{FF2B5EF4-FFF2-40B4-BE49-F238E27FC236}">
                <a16:creationId xmlns:a16="http://schemas.microsoft.com/office/drawing/2014/main" id="{7E0E45BA-B356-4AE7-AA7C-1825F29FE3C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5" cy="6858000"/>
          </a:xfrm>
        </p:spPr>
      </p:pic>
    </p:spTree>
    <p:extLst>
      <p:ext uri="{BB962C8B-B14F-4D97-AF65-F5344CB8AC3E}">
        <p14:creationId xmlns:p14="http://schemas.microsoft.com/office/powerpoint/2010/main" val="1735921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F7D788E-2C1B-4EF4-8719-12613771F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45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41DFA-6285-4BC4-AFF0-7AAA30BB3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49" y="3499076"/>
            <a:ext cx="6053558" cy="2424774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Was bieten wir?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C54E824-C0F4-480B-BC88-689F50C45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6199" y="548"/>
            <a:ext cx="4349752" cy="3142889"/>
          </a:xfrm>
          <a:custGeom>
            <a:avLst/>
            <a:gdLst>
              <a:gd name="connsiteX0" fmla="*/ 229420 w 4349752"/>
              <a:gd name="connsiteY0" fmla="*/ 0 h 3142889"/>
              <a:gd name="connsiteX1" fmla="*/ 4120333 w 4349752"/>
              <a:gd name="connsiteY1" fmla="*/ 0 h 3142889"/>
              <a:gd name="connsiteX2" fmla="*/ 4178840 w 4349752"/>
              <a:gd name="connsiteY2" fmla="*/ 121453 h 3142889"/>
              <a:gd name="connsiteX3" fmla="*/ 4349752 w 4349752"/>
              <a:gd name="connsiteY3" fmla="*/ 968013 h 3142889"/>
              <a:gd name="connsiteX4" fmla="*/ 2174876 w 4349752"/>
              <a:gd name="connsiteY4" fmla="*/ 3142889 h 3142889"/>
              <a:gd name="connsiteX5" fmla="*/ 0 w 4349752"/>
              <a:gd name="connsiteY5" fmla="*/ 968013 h 3142889"/>
              <a:gd name="connsiteX6" fmla="*/ 170913 w 4349752"/>
              <a:gd name="connsiteY6" fmla="*/ 121453 h 314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8DEA6A1-FC5C-4E6E-BBBF-7E472949B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3759" y="1421356"/>
            <a:ext cx="4538241" cy="5436644"/>
          </a:xfrm>
          <a:custGeom>
            <a:avLst/>
            <a:gdLst>
              <a:gd name="connsiteX0" fmla="*/ 3084645 w 4538241"/>
              <a:gd name="connsiteY0" fmla="*/ 0 h 5436644"/>
              <a:gd name="connsiteX1" fmla="*/ 4285328 w 4538241"/>
              <a:gd name="connsiteY1" fmla="*/ 242407 h 5436644"/>
              <a:gd name="connsiteX2" fmla="*/ 4538241 w 4538241"/>
              <a:gd name="connsiteY2" fmla="*/ 364242 h 5436644"/>
              <a:gd name="connsiteX3" fmla="*/ 4538241 w 4538241"/>
              <a:gd name="connsiteY3" fmla="*/ 5436644 h 5436644"/>
              <a:gd name="connsiteX4" fmla="*/ 1091428 w 4538241"/>
              <a:gd name="connsiteY4" fmla="*/ 5436644 h 5436644"/>
              <a:gd name="connsiteX5" fmla="*/ 903472 w 4538241"/>
              <a:gd name="connsiteY5" fmla="*/ 5265818 h 5436644"/>
              <a:gd name="connsiteX6" fmla="*/ 0 w 4538241"/>
              <a:gd name="connsiteY6" fmla="*/ 3084645 h 5436644"/>
              <a:gd name="connsiteX7" fmla="*/ 3084645 w 4538241"/>
              <a:gd name="connsiteY7" fmla="*/ 0 h 543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6AAAC3B-1954-46B7-BBAC-27DFF5B5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9395" y="0"/>
            <a:ext cx="4023360" cy="2980240"/>
          </a:xfrm>
          <a:custGeom>
            <a:avLst/>
            <a:gdLst>
              <a:gd name="connsiteX0" fmla="*/ 248676 w 4023360"/>
              <a:gd name="connsiteY0" fmla="*/ 0 h 2980240"/>
              <a:gd name="connsiteX1" fmla="*/ 3774684 w 4023360"/>
              <a:gd name="connsiteY1" fmla="*/ 0 h 2980240"/>
              <a:gd name="connsiteX2" fmla="*/ 3780561 w 4023360"/>
              <a:gd name="connsiteY2" fmla="*/ 9674 h 2980240"/>
              <a:gd name="connsiteX3" fmla="*/ 4023360 w 4023360"/>
              <a:gd name="connsiteY3" fmla="*/ 968560 h 2980240"/>
              <a:gd name="connsiteX4" fmla="*/ 2011680 w 4023360"/>
              <a:gd name="connsiteY4" fmla="*/ 2980240 h 2980240"/>
              <a:gd name="connsiteX5" fmla="*/ 0 w 4023360"/>
              <a:gd name="connsiteY5" fmla="*/ 968560 h 2980240"/>
              <a:gd name="connsiteX6" fmla="*/ 242799 w 4023360"/>
              <a:gd name="connsiteY6" fmla="*/ 9674 h 298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72A9E3A-335F-45B7-B9FC-F2B994887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15161" y="356187"/>
            <a:ext cx="2878409" cy="179228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1900" b="1" dirty="0"/>
              <a:t>Dem User</a:t>
            </a:r>
          </a:p>
          <a:p>
            <a:r>
              <a:rPr lang="de-DE" sz="1900" dirty="0"/>
              <a:t>Mitgestaltung der Stadtentwicklung</a:t>
            </a:r>
          </a:p>
          <a:p>
            <a:pPr marL="0" indent="0">
              <a:buNone/>
            </a:pPr>
            <a:endParaRPr lang="de-DE" sz="1900" dirty="0"/>
          </a:p>
          <a:p>
            <a:r>
              <a:rPr lang="de-DE" sz="1900" dirty="0"/>
              <a:t>Prämien und Gewinne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5AD6500-BB62-4AAC-9D2F-C10DDC90C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16897" y="1584494"/>
            <a:ext cx="4375105" cy="5273507"/>
          </a:xfrm>
          <a:custGeom>
            <a:avLst/>
            <a:gdLst>
              <a:gd name="connsiteX0" fmla="*/ 2921508 w 4375105"/>
              <a:gd name="connsiteY0" fmla="*/ 0 h 5273507"/>
              <a:gd name="connsiteX1" fmla="*/ 4314072 w 4375105"/>
              <a:gd name="connsiteY1" fmla="*/ 352611 h 5273507"/>
              <a:gd name="connsiteX2" fmla="*/ 4375105 w 4375105"/>
              <a:gd name="connsiteY2" fmla="*/ 389689 h 5273507"/>
              <a:gd name="connsiteX3" fmla="*/ 4375105 w 4375105"/>
              <a:gd name="connsiteY3" fmla="*/ 5273507 h 5273507"/>
              <a:gd name="connsiteX4" fmla="*/ 1193705 w 4375105"/>
              <a:gd name="connsiteY4" fmla="*/ 5273507 h 5273507"/>
              <a:gd name="connsiteX5" fmla="*/ 1063158 w 4375105"/>
              <a:gd name="connsiteY5" fmla="*/ 5175886 h 5273507"/>
              <a:gd name="connsiteX6" fmla="*/ 0 w 4375105"/>
              <a:gd name="connsiteY6" fmla="*/ 2921508 h 5273507"/>
              <a:gd name="connsiteX7" fmla="*/ 2921508 w 4375105"/>
              <a:gd name="connsiteY7" fmla="*/ 0 h 5273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0047E6-1466-456E-B835-4B6E683611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6139" y="3143438"/>
            <a:ext cx="3474621" cy="278041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1700" b="1"/>
              <a:t>Der Stadt</a:t>
            </a:r>
          </a:p>
          <a:p>
            <a:r>
              <a:rPr lang="de-DE" sz="1700"/>
              <a:t>Aktuelle Daten der Verkehrssituation</a:t>
            </a:r>
          </a:p>
          <a:p>
            <a:endParaRPr lang="de-DE" sz="1700"/>
          </a:p>
          <a:p>
            <a:r>
              <a:rPr lang="de-DE" sz="1700"/>
              <a:t>Einfaches einbeziehen der Bürger*innen</a:t>
            </a:r>
          </a:p>
          <a:p>
            <a:pPr marL="0" indent="0">
              <a:buNone/>
            </a:pPr>
            <a:endParaRPr lang="de-DE" sz="1700"/>
          </a:p>
          <a:p>
            <a:r>
              <a:rPr lang="de-DE" sz="1700"/>
              <a:t>Akzeptanzmessungen möglich</a:t>
            </a:r>
          </a:p>
        </p:txBody>
      </p:sp>
    </p:spTree>
    <p:extLst>
      <p:ext uri="{BB962C8B-B14F-4D97-AF65-F5344CB8AC3E}">
        <p14:creationId xmlns:p14="http://schemas.microsoft.com/office/powerpoint/2010/main" val="1089130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</Words>
  <Application>Microsoft Office PowerPoint</Application>
  <PresentationFormat>Breitbild</PresentationFormat>
  <Paragraphs>47</Paragraphs>
  <Slides>12</Slides>
  <Notes>0</Notes>
  <HiddenSlides>3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Bikele</vt:lpstr>
      <vt:lpstr>Alle 5 Minuten hat ein Fahrradfahrer einen Unfall</vt:lpstr>
      <vt:lpstr>Globales Problem –  Lokale Lösungen</vt:lpstr>
      <vt:lpstr>Karlsruher Lösung</vt:lpstr>
      <vt:lpstr>Karlsruher Vision</vt:lpstr>
      <vt:lpstr>Wie findet man geeignete Orte?</vt:lpstr>
      <vt:lpstr>Bewohner fragen!</vt:lpstr>
      <vt:lpstr>PowerPoint-Präsentation</vt:lpstr>
      <vt:lpstr>Was bieten wir?</vt:lpstr>
      <vt:lpstr>PowerPoint-Präsentation</vt:lpstr>
      <vt:lpstr>Rewards</vt:lpstr>
      <vt:lpstr>Gestalte deine Stadt mit Bikele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Bikele</dc:title>
  <dc:creator>Simon Meisetschlaeger</dc:creator>
  <cp:lastModifiedBy>Simon Meisetschlaeger</cp:lastModifiedBy>
  <cp:revision>1</cp:revision>
  <dcterms:created xsi:type="dcterms:W3CDTF">2022-03-13T08:13:37Z</dcterms:created>
  <dcterms:modified xsi:type="dcterms:W3CDTF">2022-03-13T10:35:57Z</dcterms:modified>
</cp:coreProperties>
</file>